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5775CB-FE8C-45F7-89BD-2BD28978FC31}" type="datetimeFigureOut">
              <a:rPr lang="tr-TR" smtClean="0"/>
              <a:pPr/>
              <a:t>28.03.2018</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29DFE7-97A9-461C-AD09-ABD5378C8076}"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www.</a:t>
            </a:r>
            <a:r>
              <a:rPr lang="tr-TR" dirty="0" err="1" smtClean="0"/>
              <a:t>egitimhane</a:t>
            </a:r>
            <a:r>
              <a:rPr lang="tr-TR" smtClean="0"/>
              <a:t>.com </a:t>
            </a:r>
            <a:endParaRPr lang="tr-TR"/>
          </a:p>
        </p:txBody>
      </p:sp>
      <p:sp>
        <p:nvSpPr>
          <p:cNvPr id="4" name="3 Slayt Numarası Yer Tutucusu"/>
          <p:cNvSpPr>
            <a:spLocks noGrp="1"/>
          </p:cNvSpPr>
          <p:nvPr>
            <p:ph type="sldNum" sz="quarter" idx="10"/>
          </p:nvPr>
        </p:nvSpPr>
        <p:spPr/>
        <p:txBody>
          <a:bodyPr/>
          <a:lstStyle/>
          <a:p>
            <a:fld id="{6529DFE7-97A9-461C-AD09-ABD5378C8076}" type="slidenum">
              <a:rPr lang="tr-TR" smtClean="0"/>
              <a:pPr/>
              <a:t>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87A7E272-7218-4FC7-B937-FE7A208E4682}" type="datetimeFigureOut">
              <a:rPr lang="tr-TR" smtClean="0"/>
              <a:pPr/>
              <a:t>28.03.2018</a:t>
            </a:fld>
            <a:endParaRPr lang="tr-T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tr-T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3694F3E-6B3F-4D3B-9644-CF62F467259D}" type="slidenum">
              <a:rPr lang="tr-TR" smtClean="0"/>
              <a:pPr/>
              <a:t>‹#›</a:t>
            </a:fld>
            <a:endParaRPr lang="tr-TR"/>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94F3E-6B3F-4D3B-9644-CF62F467259D}" type="slidenum">
              <a:rPr lang="tr-TR" smtClean="0"/>
              <a:pPr/>
              <a:t>‹#›</a:t>
            </a:fld>
            <a:endParaRPr lang="tr-TR"/>
          </a:p>
        </p:txBody>
      </p:sp>
      <p:sp>
        <p:nvSpPr>
          <p:cNvPr id="11" name="Title 10"/>
          <p:cNvSpPr>
            <a:spLocks noGrp="1"/>
          </p:cNvSpPr>
          <p:nvPr>
            <p:ph type="title"/>
          </p:nvPr>
        </p:nvSpPr>
        <p:spPr/>
        <p:txBody>
          <a:bodyPr/>
          <a:lstStyle/>
          <a:p>
            <a:r>
              <a:rPr lang="tr-TR" smtClean="0"/>
              <a:t>Asıl başlık stili için tıklatın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94F3E-6B3F-4D3B-9644-CF62F467259D}"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694F3E-6B3F-4D3B-9644-CF62F467259D}" type="slidenum">
              <a:rPr lang="tr-TR" smtClean="0"/>
              <a:pPr/>
              <a:t>‹#›</a:t>
            </a:fld>
            <a:endParaRPr lang="tr-TR"/>
          </a:p>
        </p:txBody>
      </p:sp>
      <p:sp>
        <p:nvSpPr>
          <p:cNvPr id="12" name="Title 11"/>
          <p:cNvSpPr>
            <a:spLocks noGrp="1"/>
          </p:cNvSpPr>
          <p:nvPr>
            <p:ph type="title"/>
          </p:nvPr>
        </p:nvSpPr>
        <p:spPr/>
        <p:txBody>
          <a:bodyPr/>
          <a:lstStyle>
            <a:lvl1pPr>
              <a:defRPr>
                <a:solidFill>
                  <a:schemeClr val="tx2"/>
                </a:solidFill>
              </a:defRPr>
            </a:lvl1pPr>
          </a:lstStyle>
          <a:p>
            <a:r>
              <a:rPr lang="tr-TR" smtClean="0"/>
              <a:t>Asıl başlık stili için tıklatın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3694F3E-6B3F-4D3B-9644-CF62F467259D}" type="slidenum">
              <a:rPr lang="tr-TR" smtClean="0"/>
              <a:pPr/>
              <a:t>‹#›</a:t>
            </a:fld>
            <a:endParaRPr lang="tr-TR"/>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3694F3E-6B3F-4D3B-9644-CF62F467259D}" type="slidenum">
              <a:rPr lang="tr-TR" smtClean="0"/>
              <a:pPr/>
              <a:t>‹#›</a:t>
            </a:fld>
            <a:endParaRPr lang="tr-TR"/>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3694F3E-6B3F-4D3B-9644-CF62F467259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tr-TR" smtClean="0"/>
              <a:t>Asıl başlık stili için tıklatın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694F3E-6B3F-4D3B-9644-CF62F467259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tr-TR" smtClean="0"/>
              <a:t>Asıl başlık stili için tıklatın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3694F3E-6B3F-4D3B-9644-CF62F467259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94F3E-6B3F-4D3B-9644-CF62F467259D}" type="slidenum">
              <a:rPr lang="tr-TR" smtClean="0"/>
              <a:pPr/>
              <a:t>‹#›</a:t>
            </a:fld>
            <a:endParaRPr lang="tr-TR"/>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7A7E272-7218-4FC7-B937-FE7A208E4682}" type="datetimeFigureOut">
              <a:rPr lang="tr-TR" smtClean="0"/>
              <a:pPr/>
              <a:t>28.03.2018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3694F3E-6B3F-4D3B-9644-CF62F467259D}" type="slidenum">
              <a:rPr lang="tr-TR" smtClean="0"/>
              <a:pPr/>
              <a:t>‹#›</a:t>
            </a:fld>
            <a:endParaRPr lang="tr-TR"/>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87A7E272-7218-4FC7-B937-FE7A208E4682}" type="datetimeFigureOut">
              <a:rPr lang="tr-TR" smtClean="0"/>
              <a:pPr/>
              <a:t>28.03.2018</a:t>
            </a:fld>
            <a:endParaRPr lang="tr-TR"/>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tr-TR"/>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83694F3E-6B3F-4D3B-9644-CF62F467259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ÖĞRENCİLERE ÇEVRE BİLİNCİ KAZANDIRMA</a:t>
            </a:r>
            <a:endParaRPr lang="tr-TR" dirty="0"/>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 xmlns:p14="http://schemas.microsoft.com/office/powerpoint/2010/main" val="2569147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nodePh="1">
                                  <p:stCondLst>
                                    <p:cond delay="0"/>
                                  </p:stCondLst>
                                  <p:endCondLst>
                                    <p:cond evt="begin" delay="0">
                                      <p:tn val="11"/>
                                    </p:cond>
                                  </p:end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20000"/>
          </a:bodyPr>
          <a:lstStyle/>
          <a:p>
            <a:r>
              <a:rPr lang="tr-TR" dirty="0" smtClean="0"/>
              <a:t>Yaşadığımız yüzyıl içinde doğal kaynakların hızla tükenmesiyle bağlantılı olarak ortaya çıkan çevre sorunları artık küresel boyutta etkilerini göstermektedir. Özellikle Sanayi Devrimi sonrasında ulusların ekonomik yönden yükselme yarışlarında bir araç konumuna indirgenen çevre değerleri bilinçsizce kullanılarak âdeta yok edilmeye mahkum edilmektedir. Oysa insanlar bu umursamaz tavırlarıyla âdeta kendi bindikleri dalı kesmektedirler. Çünkü sınır tanımayan küresel çevre sorunları, tüm insanların ortak sorunu olarak insanlığın geleceğini tehdit etmektedir. Daha sağlam bir insan-doğa ilişkisinin yapılandırılmasında ise insanlara öncelikle çevre eğitimi ile çevre bilincinin kazandırılması gerekmektedir.</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 xmlns:p14="http://schemas.microsoft.com/office/powerpoint/2010/main" val="2296113357"/>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70000" lnSpcReduction="20000"/>
          </a:bodyPr>
          <a:lstStyle/>
          <a:p>
            <a:r>
              <a:rPr lang="tr-TR" dirty="0" smtClean="0"/>
              <a:t>Günümüzde çölleşen ormanlar, yok olan türler, kirlilik ve değişen iklim koşulları gibi küresel çevre sorunlarının, insanın doğayla girmiş olduğu yanlış ilişkiler neticesinde ortaya çıktığı söylenebilir. İnsan bir parçası olduğu doğayı üretim için bir araç konumuna indirgemekte, ona yabancılaşarak âdeta vahşileşmektedir. Böyle bir yabancılaşma da doğal kaynakların acımasızca yok edilmesine olanak tanımaktadır. Bu olumsuz tablo karşısında öncelikle doğaya hükmeden ve insanı merkeze alan görüşlerin terk edilerek, insanın doğanın efendisi değil de onun bir parçası olduğunun kabul edilmesi gerekmektedir. Çünkü tüm canlıların yaşamlarını sürdürebilmelerinde elverişli çevre şartları birinci derecede önem taşımaktadır. Yaşamak için tüm canlılar temiz hava, su ve besine ihtiyaç duymaktadır. Çevrenin korunarak sürdürülebilirliğinin sağlanması bu nedenle acil olarak yapılması gerekenler arasında birinci sırada yer almaktadır. Bu bağlamda insanların çevre değerlerinin önemi konusunda bilinçlendirilmeleri gerekmektedir. Bu bilinçlendirmenin çocuklara yapılması daha güvenli yarınlar için önemli bir adım olacaktır. Çünkü bugünün küçükleri olan çocuklara yarınlar emanet edilecektir.</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 xmlns:p14="http://schemas.microsoft.com/office/powerpoint/2010/main" val="3553157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Çevre eğitiminde öğrencilerde davranış değişikliğine yol açabilecek somut örneklere başvurularak sınırsız bir laboratuvar olan çevrede uygulamalar yapılması ve bu çerçevede etkinliklerin sergilenmesi gerekmektedir.</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 xmlns:p14="http://schemas.microsoft.com/office/powerpoint/2010/main" val="1936472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Çünkü çevrenin bir bütün olduğunu kavrayan bir çocuk, ileride kendisinin de bu bütünün bir parçası olduğunu daha kolay görebilecek, çevresine zarar verdiğinde aslında kendisine zarar verdiğini anlayabilecektir. Ancak çocuklara bu bilincin verilebilmesi için öncelikle çocukları doğayla buluşturmak gerekmektedir.</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 xmlns:p14="http://schemas.microsoft.com/office/powerpoint/2010/main" val="3409589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smtClean="0"/>
              <a:t>● Öğrencilerin okul dışında, doğadaki öğrenme deneyimlerini çevre bilinci vermeye yönelik olarak zenginleştirmek ve çeşitlendirmek, ● Öğrencileri deneyime dayalı aktivitelerle öğrenmeye teşvik etmek ve katılımlarını artırmak, ●Öğrencileri sıkmadan eğlendirerek çevre eğitimini gerçekleştirmek, ● Öğrencileri doğaya götürerek çevreyi keşfetmelerini sağlamak ve onlara çevreye karşı sorumluluk bilincini aşılamak. </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 xmlns:p14="http://schemas.microsoft.com/office/powerpoint/2010/main" val="2919636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Ayrıca öğrenciler neyi neden öğrendiklerini, çevrenin kendileri ve yaşadıkları toplum açısından ne anlama geldiğini ve yaşadıkları toplumun gerçek çevre sorunlarının kendilerini ne ölçüde etkilediğini bilirlerse çevre eğitimini önemseyecek ve yapılan çevre eğitimi daha kolay hedeflerine ulaşabilecek, öğrencilere bilinç kazandırabilecektir</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 xmlns:p14="http://schemas.microsoft.com/office/powerpoint/2010/main" val="1576208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Okulları beton yığınından çıkarıp uygulama alanları oluşturmalıyız.</a:t>
            </a:r>
          </a:p>
          <a:p>
            <a:r>
              <a:rPr lang="tr-TR" dirty="0" smtClean="0"/>
              <a:t>Eğitici masal, çizgi film </a:t>
            </a:r>
            <a:r>
              <a:rPr lang="tr-TR" dirty="0" err="1" smtClean="0"/>
              <a:t>vb</a:t>
            </a:r>
            <a:r>
              <a:rPr lang="tr-TR" dirty="0" smtClean="0"/>
              <a:t> etkinlikler hazırlayarak.</a:t>
            </a:r>
          </a:p>
          <a:p>
            <a:r>
              <a:rPr lang="tr-TR" dirty="0" smtClean="0"/>
              <a:t>Kağıt ,atık pil, toplama gibi etkinlikler düzenleyerek.</a:t>
            </a:r>
          </a:p>
          <a:p>
            <a:r>
              <a:rPr lang="tr-TR" dirty="0" smtClean="0"/>
              <a:t>Sınıflarda </a:t>
            </a:r>
            <a:r>
              <a:rPr lang="tr-TR" smtClean="0"/>
              <a:t>çiçek yetiştirebiliriz.</a:t>
            </a:r>
            <a:endParaRPr lang="tr-TR" dirty="0" smtClean="0"/>
          </a:p>
          <a:p>
            <a:endParaRPr lang="tr-TR" dirty="0"/>
          </a:p>
        </p:txBody>
      </p:sp>
      <p:sp>
        <p:nvSpPr>
          <p:cNvPr id="2" name="Başlık 1"/>
          <p:cNvSpPr>
            <a:spLocks noGrp="1"/>
          </p:cNvSpPr>
          <p:nvPr>
            <p:ph type="title"/>
          </p:nvPr>
        </p:nvSpPr>
        <p:spPr/>
        <p:txBody>
          <a:bodyPr/>
          <a:lstStyle/>
          <a:p>
            <a:r>
              <a:rPr lang="tr-TR" dirty="0" smtClean="0"/>
              <a:t>NASIL KAZANDIRABİLİRİZ?</a:t>
            </a:r>
            <a:endParaRPr lang="tr-TR" dirty="0"/>
          </a:p>
        </p:txBody>
      </p:sp>
    </p:spTree>
    <p:extLst>
      <p:ext uri="{BB962C8B-B14F-4D97-AF65-F5344CB8AC3E}">
        <p14:creationId xmlns="" xmlns:p14="http://schemas.microsoft.com/office/powerpoint/2010/main" val="3056849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lt">
  <a:themeElements>
    <a:clrScheme name="Cilt">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Cilt">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lt">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23</TotalTime>
  <Words>446</Words>
  <Application>Microsoft Office PowerPoint</Application>
  <PresentationFormat>Ekran Gösterisi (4:3)</PresentationFormat>
  <Paragraphs>14</Paragraphs>
  <Slides>8</Slides>
  <Notes>1</Notes>
  <HiddenSlides>0</HiddenSlides>
  <MMClips>0</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Cilt</vt:lpstr>
      <vt:lpstr>ÖĞRENCİLERE ÇEVRE BİLİNCİ KAZANDIRMA</vt:lpstr>
      <vt:lpstr>Slayt 2</vt:lpstr>
      <vt:lpstr>Slayt 3</vt:lpstr>
      <vt:lpstr>Slayt 4</vt:lpstr>
      <vt:lpstr>Slayt 5</vt:lpstr>
      <vt:lpstr>Slayt 6</vt:lpstr>
      <vt:lpstr>Slayt 7</vt:lpstr>
      <vt:lpstr>NASIL KAZANDIRABİLİRİZ?</vt:lpstr>
    </vt:vector>
  </TitlesOfParts>
  <Company>T.C. Milli Eğitim Bakanlığı</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ÖĞRENCİLERE ÇEVRE BİLİNCİ KAZANDIRMA</dc:title>
  <dc:creator>Etkileşimli Tahta Kullanıcısı</dc:creator>
  <cp:lastModifiedBy>lenova</cp:lastModifiedBy>
  <cp:revision>5</cp:revision>
  <dcterms:created xsi:type="dcterms:W3CDTF">2016-06-21T07:14:08Z</dcterms:created>
  <dcterms:modified xsi:type="dcterms:W3CDTF">2018-03-28T19:37:23Z</dcterms:modified>
</cp:coreProperties>
</file>