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65" r:id="rId8"/>
    <p:sldId id="266" r:id="rId9"/>
    <p:sldId id="267" r:id="rId10"/>
    <p:sldId id="268" r:id="rId11"/>
    <p:sldId id="269"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86F82F5-2747-4A46-A54B-1839D8A6A4BA}" type="datetimeFigureOut">
              <a:rPr lang="tr-TR" smtClean="0"/>
              <a:pPr/>
              <a:t>25.02.2018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209CC31-81B7-47DD-A660-5C416DEEDE97}" type="slidenum">
              <a:rPr lang="tr-TR" smtClean="0"/>
              <a:pPr/>
              <a:t>‹#›</a:t>
            </a:fld>
            <a:endParaRPr lang="tr-TR"/>
          </a:p>
        </p:txBody>
      </p:sp>
    </p:spTree>
  </p:cSld>
  <p:clrMapOvr>
    <a:masterClrMapping/>
  </p:clrMapOvr>
  <p:transition advClick="0" advTm="2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6F82F5-2747-4A46-A54B-1839D8A6A4BA}" type="datetimeFigureOut">
              <a:rPr lang="tr-TR" smtClean="0"/>
              <a:pPr/>
              <a:t>25.02.2018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09CC31-81B7-47DD-A660-5C416DEEDE97}"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2000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285720" y="0"/>
            <a:ext cx="8858280" cy="6858000"/>
          </a:xfrm>
        </p:spPr>
        <p:txBody>
          <a:bodyPr/>
          <a:lstStyle/>
          <a:p>
            <a:endParaRPr lang="tr-TR" dirty="0"/>
          </a:p>
        </p:txBody>
      </p:sp>
      <p:pic>
        <p:nvPicPr>
          <p:cNvPr id="4" name="3 Resim" descr="thumbnail.jpg"/>
          <p:cNvPicPr>
            <a:picLocks noChangeAspect="1"/>
          </p:cNvPicPr>
          <p:nvPr/>
        </p:nvPicPr>
        <p:blipFill>
          <a:blip r:embed="rId2"/>
          <a:stretch>
            <a:fillRect/>
          </a:stretch>
        </p:blipFill>
        <p:spPr>
          <a:xfrm>
            <a:off x="0" y="0"/>
            <a:ext cx="9144000" cy="6715147"/>
          </a:xfrm>
          <a:prstGeom prst="rect">
            <a:avLst/>
          </a:prstGeom>
        </p:spPr>
      </p:pic>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sz="4400" dirty="0"/>
              <a:t>8 Martta tüm ülkelerde </a:t>
            </a:r>
            <a:r>
              <a:rPr lang="tr-TR" sz="4400" dirty="0">
                <a:solidFill>
                  <a:srgbClr val="FF0000"/>
                </a:solidFill>
              </a:rPr>
              <a:t>kadınlar günü </a:t>
            </a:r>
            <a:r>
              <a:rPr lang="tr-TR" sz="4400" dirty="0"/>
              <a:t>çeşitli eğlence, gösteri ve paneller ile kutlanır. Senede bir gün olsa bile </a:t>
            </a:r>
            <a:r>
              <a:rPr lang="tr-TR" sz="4400" dirty="0" smtClean="0"/>
              <a:t>kadınlara, </a:t>
            </a:r>
            <a:r>
              <a:rPr lang="tr-TR" sz="4400" dirty="0"/>
              <a:t>armağan edilen bu günün tadını çıkarmak istiyorlarsa da, </a:t>
            </a:r>
            <a:r>
              <a:rPr lang="tr-TR" sz="4400" dirty="0" smtClean="0"/>
              <a:t>tarihe </a:t>
            </a:r>
            <a:r>
              <a:rPr lang="tr-TR" sz="4400" dirty="0"/>
              <a:t>baktığımızda bu günün temelini oluşturan olaylar insanın içini sızlatacak derecede üzücüdür. </a:t>
            </a:r>
          </a:p>
          <a:p>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sz="3600" dirty="0" smtClean="0"/>
              <a:t>8 Mart 1857, ABD’nin New York kentinde bir grup tekstil işçisi kadın, emeklerinin karşılığını almak ve daha iyi koşullarda çalışmak amacıyla grev yaparlar. Fabrikanın sahibi ise onların bu haklı isteklerine karşı, greve giden işçi kadınları fabrikaya kitler. </a:t>
            </a:r>
            <a:endParaRPr lang="tr-TR" sz="3600"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dirty="0" smtClean="0"/>
              <a:t>Bu sırada hesapta olmayan bir olay olur, kadınların kilitli olduğu bölümde yangın çıkar ve bu işçi kadınlar haklı davaları uğruna yanarak can verir. Bu trajik olayın özetle öyküsü budur.</a:t>
            </a:r>
            <a:endParaRPr lang="tr-TR" dirty="0"/>
          </a:p>
        </p:txBody>
      </p:sp>
      <p:pic>
        <p:nvPicPr>
          <p:cNvPr id="4" name="3 Resim" descr="ya1.bmp"/>
          <p:cNvPicPr>
            <a:picLocks noChangeAspect="1"/>
          </p:cNvPicPr>
          <p:nvPr/>
        </p:nvPicPr>
        <p:blipFill>
          <a:blip r:embed="rId2"/>
          <a:stretch>
            <a:fillRect/>
          </a:stretch>
        </p:blipFill>
        <p:spPr>
          <a:xfrm>
            <a:off x="2000232" y="2786058"/>
            <a:ext cx="5357850" cy="3428798"/>
          </a:xfrm>
          <a:prstGeom prst="rect">
            <a:avLst/>
          </a:prstGeom>
        </p:spPr>
      </p:pic>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4)">
                                      <p:cBhvr>
                                        <p:cTn id="16"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42852"/>
            <a:ext cx="9144000" cy="6715148"/>
          </a:xfrm>
        </p:spPr>
        <p:txBody>
          <a:bodyPr>
            <a:normAutofit/>
          </a:bodyPr>
          <a:lstStyle/>
          <a:p>
            <a:endParaRPr lang="tr-TR" dirty="0" smtClean="0"/>
          </a:p>
          <a:p>
            <a:pPr>
              <a:buNone/>
            </a:pPr>
            <a:r>
              <a:rPr lang="tr-TR" dirty="0" smtClean="0"/>
              <a:t>                8 </a:t>
            </a:r>
            <a:r>
              <a:rPr lang="tr-TR" dirty="0"/>
              <a:t>Mart’ın Dünya kadınlar günü olarak kutlanmasının tarihsel gelişimine baktığımız da</a:t>
            </a:r>
            <a:r>
              <a:rPr lang="tr-TR" dirty="0" smtClean="0"/>
              <a:t>;</a:t>
            </a:r>
            <a:endParaRPr lang="tr-TR" dirty="0"/>
          </a:p>
          <a:p>
            <a:pPr>
              <a:buNone/>
            </a:pPr>
            <a:r>
              <a:rPr lang="tr-TR" dirty="0" smtClean="0"/>
              <a:t>          İlk olarak </a:t>
            </a:r>
            <a:r>
              <a:rPr lang="tr-TR" dirty="0" smtClean="0">
                <a:solidFill>
                  <a:srgbClr val="FF0000"/>
                </a:solidFill>
              </a:rPr>
              <a:t>1857</a:t>
            </a:r>
            <a:r>
              <a:rPr lang="tr-TR" dirty="0" smtClean="0"/>
              <a:t> yılında New York’ta günde 12 saat çalışma ve düşük ücrete karşı yürüyüş yapılır.</a:t>
            </a:r>
          </a:p>
          <a:p>
            <a:pPr>
              <a:buNone/>
            </a:pPr>
            <a:r>
              <a:rPr lang="tr-TR" dirty="0" smtClean="0"/>
              <a:t>          </a:t>
            </a:r>
            <a:r>
              <a:rPr lang="tr-TR" dirty="0" smtClean="0">
                <a:solidFill>
                  <a:srgbClr val="FF0000"/>
                </a:solidFill>
              </a:rPr>
              <a:t>1908</a:t>
            </a:r>
            <a:r>
              <a:rPr lang="tr-TR" dirty="0" smtClean="0"/>
              <a:t> yılında New York’ta, yaşama güvencesi ve karın tokluğunu simgeleyen ekmek, kaliteli bir yaşamı simgeleyen gül simgesi birleştirilerek </a:t>
            </a:r>
            <a:r>
              <a:rPr lang="tr-TR" b="1" dirty="0" smtClean="0"/>
              <a:t>“</a:t>
            </a:r>
            <a:r>
              <a:rPr lang="tr-TR" b="1" dirty="0" smtClean="0">
                <a:solidFill>
                  <a:srgbClr val="FF0000"/>
                </a:solidFill>
              </a:rPr>
              <a:t>Ekmek ve Gül</a:t>
            </a:r>
            <a:r>
              <a:rPr lang="tr-TR" b="1" dirty="0" smtClean="0"/>
              <a:t>”</a:t>
            </a:r>
            <a:r>
              <a:rPr lang="tr-TR" dirty="0" smtClean="0"/>
              <a:t> sloganıyla 15.000 kadın yürüyüş yaparak, daha iyi gelir, oy hakkı ve doğum izni ister.</a:t>
            </a:r>
          </a:p>
          <a:p>
            <a:pPr>
              <a:buNone/>
            </a:pPr>
            <a:r>
              <a:rPr lang="tr-TR" dirty="0" smtClean="0"/>
              <a:t>         </a:t>
            </a:r>
            <a:r>
              <a:rPr lang="tr-TR" dirty="0" smtClean="0">
                <a:solidFill>
                  <a:srgbClr val="FF0000"/>
                </a:solidFill>
              </a:rPr>
              <a:t>1909</a:t>
            </a:r>
            <a:r>
              <a:rPr lang="tr-TR" dirty="0" smtClean="0"/>
              <a:t> yılı 28 Şubat günü Avrupa’da ki kadınlar ilk kadın gününü kutlar.</a:t>
            </a:r>
          </a:p>
          <a:p>
            <a:endParaRPr lang="tr-TR" dirty="0" smtClean="0"/>
          </a:p>
          <a:p>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p:cTn id="16"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36"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2844" y="214290"/>
            <a:ext cx="8543956" cy="5911873"/>
          </a:xfrm>
        </p:spPr>
        <p:txBody>
          <a:bodyPr/>
          <a:lstStyle/>
          <a:p>
            <a:r>
              <a:rPr lang="tr-TR" dirty="0"/>
              <a:t>*</a:t>
            </a:r>
            <a:r>
              <a:rPr lang="tr-TR" dirty="0">
                <a:solidFill>
                  <a:srgbClr val="FF0000"/>
                </a:solidFill>
              </a:rPr>
              <a:t>1910</a:t>
            </a:r>
            <a:r>
              <a:rPr lang="tr-TR" dirty="0"/>
              <a:t> yılında </a:t>
            </a:r>
            <a:r>
              <a:rPr lang="tr-TR" dirty="0" err="1">
                <a:solidFill>
                  <a:srgbClr val="FF0000"/>
                </a:solidFill>
              </a:rPr>
              <a:t>Clara</a:t>
            </a:r>
            <a:r>
              <a:rPr lang="tr-TR" dirty="0">
                <a:solidFill>
                  <a:srgbClr val="FF0000"/>
                </a:solidFill>
              </a:rPr>
              <a:t> </a:t>
            </a:r>
            <a:r>
              <a:rPr lang="tr-TR" dirty="0" err="1">
                <a:solidFill>
                  <a:srgbClr val="FF0000"/>
                </a:solidFill>
              </a:rPr>
              <a:t>Zetkin</a:t>
            </a:r>
            <a:r>
              <a:rPr lang="tr-TR" dirty="0">
                <a:solidFill>
                  <a:srgbClr val="FF0000"/>
                </a:solidFill>
              </a:rPr>
              <a:t> </a:t>
            </a:r>
            <a:r>
              <a:rPr lang="tr-TR" dirty="0"/>
              <a:t>adındaki bir Alman kadın, Dünya kadınlar günü önerisini kadın Enternasyonal’ine götürür ve öneri kabul edilir.</a:t>
            </a:r>
          </a:p>
          <a:p>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a:t>*1911 Kopenhag kararından sonra 19 Mart’ta Almanya, İsviçre, Danimarka ve Avusturya’ da ilk kez kutlanan kadınlar gününde, yüz binlerce kadın çeşitli aktiviteler yaparak oy verme, seçme, seçilme ve meslek edinme haklarını ister.</a:t>
            </a:r>
          </a:p>
          <a:p>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a:t>*1917 yılının 8 Mart’ın da Rus kadınlar, yaşam koşullarının kötülüğünü protesto ederek </a:t>
            </a:r>
            <a:r>
              <a:rPr lang="tr-TR" b="1" dirty="0"/>
              <a:t>“ekmek ve barış”</a:t>
            </a:r>
            <a:r>
              <a:rPr lang="tr-TR" dirty="0"/>
              <a:t> için grev yapar.</a:t>
            </a:r>
          </a:p>
          <a:p>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a:t>*1977 yılında Birleşmiş Milletler Genel Kurulu Kadın Hakları ve Dünya Barış günü olarak 8 Mart’ı kabul etti</a:t>
            </a:r>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b="1" dirty="0" smtClean="0"/>
              <a:t>            </a:t>
            </a:r>
            <a:r>
              <a:rPr lang="tr-TR" sz="3600" b="1" dirty="0" smtClean="0"/>
              <a:t>8 </a:t>
            </a:r>
            <a:r>
              <a:rPr lang="tr-TR" sz="3600" b="1" dirty="0"/>
              <a:t>Mart’ta kutlanan kadın hakları serüveni dünyada böyle seyrederken ülkemizde kadının durumu ne idi?</a:t>
            </a:r>
            <a:endParaRPr lang="tr-TR" sz="3600" dirty="0"/>
          </a:p>
          <a:p>
            <a:endParaRPr lang="tr-TR" dirty="0"/>
          </a:p>
        </p:txBody>
      </p:sp>
      <p:pic>
        <p:nvPicPr>
          <p:cNvPr id="4" name="3 Resim" descr="KA3.jpg"/>
          <p:cNvPicPr>
            <a:picLocks noChangeAspect="1"/>
          </p:cNvPicPr>
          <p:nvPr/>
        </p:nvPicPr>
        <p:blipFill>
          <a:blip r:embed="rId2"/>
          <a:stretch>
            <a:fillRect/>
          </a:stretch>
        </p:blipFill>
        <p:spPr>
          <a:xfrm>
            <a:off x="0" y="1928802"/>
            <a:ext cx="4500562" cy="3214710"/>
          </a:xfrm>
          <a:prstGeom prst="rect">
            <a:avLst/>
          </a:prstGeom>
        </p:spPr>
      </p:pic>
      <p:pic>
        <p:nvPicPr>
          <p:cNvPr id="5" name="4 Resim" descr="KA.1.jpg"/>
          <p:cNvPicPr>
            <a:picLocks noChangeAspect="1"/>
          </p:cNvPicPr>
          <p:nvPr/>
        </p:nvPicPr>
        <p:blipFill>
          <a:blip r:embed="rId3"/>
          <a:stretch>
            <a:fillRect/>
          </a:stretch>
        </p:blipFill>
        <p:spPr>
          <a:xfrm>
            <a:off x="4572000" y="3214686"/>
            <a:ext cx="4357718" cy="3452826"/>
          </a:xfrm>
          <a:prstGeom prst="rect">
            <a:avLst/>
          </a:prstGeom>
        </p:spPr>
      </p:pic>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4)">
                                      <p:cBhvr>
                                        <p:cTn id="16" dur="5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edge">
                                      <p:cBhvr>
                                        <p:cTn id="21"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endParaRPr lang="tr-TR" dirty="0" smtClean="0"/>
          </a:p>
          <a:p>
            <a:r>
              <a:rPr lang="tr-TR" sz="4000" dirty="0" smtClean="0"/>
              <a:t>Cumhuriyetin </a:t>
            </a:r>
            <a:r>
              <a:rPr lang="tr-TR" sz="4000" dirty="0"/>
              <a:t>ilanına kadar, </a:t>
            </a:r>
            <a:r>
              <a:rPr lang="tr-TR" sz="4000" b="1" dirty="0"/>
              <a:t>“Kadının adı yok”</a:t>
            </a:r>
            <a:r>
              <a:rPr lang="tr-TR" sz="4000" dirty="0"/>
              <a:t>tu. Kocasının </a:t>
            </a:r>
            <a:r>
              <a:rPr lang="tr-TR" sz="4000" b="1" dirty="0"/>
              <a:t>“</a:t>
            </a:r>
            <a:r>
              <a:rPr lang="tr-TR" sz="4000" b="1" dirty="0">
                <a:solidFill>
                  <a:srgbClr val="FF0000"/>
                </a:solidFill>
              </a:rPr>
              <a:t>boş ol</a:t>
            </a:r>
            <a:r>
              <a:rPr lang="tr-TR" sz="4000" b="1" dirty="0"/>
              <a:t>”</a:t>
            </a:r>
            <a:r>
              <a:rPr lang="tr-TR" sz="4000" dirty="0"/>
              <a:t> demesiyle bir eşya gibi kapının önüne bırakılmış, mirasta ve tanıklıkta yarım sayılmış, çalışma hayatından yoksun bırakılmış, dövülmüş ve horlanmıştır</a:t>
            </a:r>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sz="4000" b="1" dirty="0" smtClean="0"/>
              <a:t>     Yıkılan ve dağılan bir toplumdan yeni bir devletin yaratılmasında verilen Milli Mücadele sırasında Türk kadınının kahramanlıkları da destanlaştı. </a:t>
            </a:r>
          </a:p>
          <a:p>
            <a:r>
              <a:rPr lang="tr-TR" sz="4000" b="1" dirty="0" smtClean="0"/>
              <a:t>  Ulu Önder Mustafa Kemal Atatürk’ün 19 Mayıs 1919’da Anadolu’ya çıkarak başlattığı kurtuluş hareketi içinde yer alan binlerce kadın, </a:t>
            </a:r>
          </a:p>
          <a:p>
            <a:r>
              <a:rPr lang="tr-TR" sz="4000" b="1" dirty="0" smtClean="0"/>
              <a:t>Cumhuriyetin temelinde en büyük pay sahipleri oldu. </a:t>
            </a:r>
            <a:endParaRPr lang="tr-TR" sz="4000"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endParaRPr lang="tr-TR" b="1" dirty="0" smtClean="0"/>
          </a:p>
          <a:p>
            <a:r>
              <a:rPr lang="tr-TR" sz="4000" b="1" dirty="0" smtClean="0"/>
              <a:t>Milli Mücadele’ye hazırlık günlerinde kadınlar tarafından kurulan "</a:t>
            </a:r>
            <a:r>
              <a:rPr lang="tr-TR" sz="4800" b="1" dirty="0" smtClean="0">
                <a:solidFill>
                  <a:srgbClr val="FF0000"/>
                </a:solidFill>
              </a:rPr>
              <a:t>Asri Kadınlar Cemiyeti</a:t>
            </a:r>
            <a:r>
              <a:rPr lang="tr-TR" sz="4000" b="1" dirty="0" smtClean="0"/>
              <a:t>" ile</a:t>
            </a:r>
          </a:p>
          <a:p>
            <a:r>
              <a:rPr lang="tr-TR" sz="4000" b="1" dirty="0" smtClean="0"/>
              <a:t> Milli Mücadele günlerinde Sivas’ta kurulan "</a:t>
            </a:r>
            <a:r>
              <a:rPr lang="tr-TR" sz="4800" b="1" dirty="0" smtClean="0">
                <a:solidFill>
                  <a:srgbClr val="FF0000"/>
                </a:solidFill>
              </a:rPr>
              <a:t>Anadolu Kadınları </a:t>
            </a:r>
            <a:r>
              <a:rPr lang="tr-TR" sz="4800" b="1" dirty="0" err="1" smtClean="0">
                <a:solidFill>
                  <a:srgbClr val="FF0000"/>
                </a:solidFill>
              </a:rPr>
              <a:t>Müdafaai</a:t>
            </a:r>
            <a:r>
              <a:rPr lang="tr-TR" sz="4800" b="1" dirty="0" smtClean="0">
                <a:solidFill>
                  <a:srgbClr val="FF0000"/>
                </a:solidFill>
              </a:rPr>
              <a:t> Vatan Cemiyeti</a:t>
            </a:r>
            <a:r>
              <a:rPr lang="tr-TR" sz="4000" b="1" dirty="0" smtClean="0"/>
              <a:t>" unutulmayanlar arasında yer aldı. </a:t>
            </a:r>
            <a:br>
              <a:rPr lang="tr-TR" sz="4000" b="1" dirty="0" smtClean="0"/>
            </a:br>
            <a:r>
              <a:rPr lang="tr-TR" b="1" dirty="0" smtClean="0"/>
              <a:t/>
            </a:r>
            <a:br>
              <a:rPr lang="tr-TR" b="1" dirty="0" smtClean="0"/>
            </a:br>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p:cTn id="16"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endParaRPr lang="tr-TR" sz="4000" b="1" dirty="0" smtClean="0"/>
          </a:p>
          <a:p>
            <a:pPr>
              <a:buNone/>
            </a:pPr>
            <a:r>
              <a:rPr lang="tr-TR" sz="4000" b="1" dirty="0" smtClean="0"/>
              <a:t>    </a:t>
            </a:r>
            <a:r>
              <a:rPr lang="tr-TR" sz="4800" b="1" dirty="0" smtClean="0"/>
              <a:t>Milli Mücadele’deki isimsiz binlerce kadın kahramanın yanı sıra isimleri halen zihinlerde olan kadın kahramanlardan bazıları şöyle:</a:t>
            </a:r>
            <a:endParaRPr lang="tr-TR" sz="4800" dirty="0" smtClean="0"/>
          </a:p>
          <a:p>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Resim" descr="KA5.jpg"/>
          <p:cNvPicPr>
            <a:picLocks noGrp="1"/>
          </p:cNvPicPr>
          <p:nvPr>
            <p:ph idx="1"/>
          </p:nvPr>
        </p:nvPicPr>
        <p:blipFill>
          <a:blip r:embed="rId2"/>
          <a:stretch>
            <a:fillRect/>
          </a:stretch>
        </p:blipFill>
        <p:spPr>
          <a:xfrm>
            <a:off x="2357422" y="357166"/>
            <a:ext cx="3857652" cy="4000528"/>
          </a:xfrm>
          <a:prstGeom prst="rect">
            <a:avLst/>
          </a:prstGeom>
        </p:spPr>
      </p:pic>
      <p:sp>
        <p:nvSpPr>
          <p:cNvPr id="3" name="2 Dikdörtgen"/>
          <p:cNvSpPr/>
          <p:nvPr/>
        </p:nvSpPr>
        <p:spPr>
          <a:xfrm>
            <a:off x="1214414" y="4572008"/>
            <a:ext cx="6286543" cy="707886"/>
          </a:xfrm>
          <a:prstGeom prst="rect">
            <a:avLst/>
          </a:prstGeom>
        </p:spPr>
        <p:txBody>
          <a:bodyPr wrap="square">
            <a:spAutoFit/>
          </a:bodyPr>
          <a:lstStyle/>
          <a:p>
            <a:r>
              <a:rPr lang="tr-TR" sz="4000" b="1" dirty="0" smtClean="0"/>
              <a:t>           KARA FATMA </a:t>
            </a:r>
            <a:endParaRPr lang="tr-TR" sz="4000"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
                                        </p:tgtEl>
                                        <p:attrNameLst>
                                          <p:attrName>ppt_y</p:attrName>
                                        </p:attrNameLst>
                                      </p:cBhvr>
                                      <p:tavLst>
                                        <p:tav tm="0">
                                          <p:val>
                                            <p:strVal val="#ppt_y"/>
                                          </p:val>
                                        </p:tav>
                                        <p:tav tm="100000">
                                          <p:val>
                                            <p:strVal val="#ppt_y"/>
                                          </p:val>
                                        </p:tav>
                                      </p:tavLst>
                                    </p:anim>
                                    <p:anim calcmode="lin" valueType="num">
                                      <p:cBhvr>
                                        <p:cTn id="1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endParaRPr lang="tr-TR" b="1" dirty="0" smtClean="0"/>
          </a:p>
          <a:p>
            <a:r>
              <a:rPr lang="tr-TR" sz="3600" b="1" dirty="0" smtClean="0"/>
              <a:t>KARA FATMA (</a:t>
            </a:r>
            <a:r>
              <a:rPr lang="tr-TR" sz="3600" b="1" dirty="0" smtClean="0">
                <a:solidFill>
                  <a:srgbClr val="FF0000"/>
                </a:solidFill>
              </a:rPr>
              <a:t>FATMA SEHER</a:t>
            </a:r>
            <a:r>
              <a:rPr lang="tr-TR" sz="3600" b="1" dirty="0" smtClean="0"/>
              <a:t>) </a:t>
            </a:r>
            <a:br>
              <a:rPr lang="tr-TR" sz="3600" b="1" dirty="0" smtClean="0"/>
            </a:br>
            <a:r>
              <a:rPr lang="tr-TR" sz="3600" b="1" dirty="0" smtClean="0"/>
              <a:t>"Kara Fatma" olarak tarihe geçen, 1888 Erzurum doğumlu Fatma Seher, Balkan Harbi’ne, Edirne’de görev yapan kocası subay Derviş Bey ile katılır. I. Dünya Savaşı’nda, ailesinden 9-10 kadınla Kafkas Cephesi’ne gider.</a:t>
            </a:r>
          </a:p>
          <a:p>
            <a:r>
              <a:rPr lang="tr-TR" sz="3600" b="1" dirty="0" smtClean="0"/>
              <a:t>Sakarya ve Başkomutanlık muhaberelerine de katılan ve üsteğmenlik rütbesine kadar yükselen Kara Fatma, 1955 yılında Erzurum’da vefat eder.</a:t>
            </a:r>
            <a:endParaRPr lang="tr-TR" sz="3600"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p:cTn id="16"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 Resim" descr="yirik.jpg"/>
          <p:cNvPicPr>
            <a:picLocks noGrp="1"/>
          </p:cNvPicPr>
          <p:nvPr>
            <p:ph idx="1"/>
          </p:nvPr>
        </p:nvPicPr>
        <p:blipFill>
          <a:blip r:embed="rId2"/>
          <a:stretch>
            <a:fillRect/>
          </a:stretch>
        </p:blipFill>
        <p:spPr>
          <a:xfrm>
            <a:off x="2214546" y="1428736"/>
            <a:ext cx="4143404" cy="5429264"/>
          </a:xfrm>
          <a:prstGeom prst="rect">
            <a:avLst/>
          </a:prstGeom>
        </p:spPr>
      </p:pic>
      <p:sp>
        <p:nvSpPr>
          <p:cNvPr id="5" name="4 Dikdörtgen"/>
          <p:cNvSpPr/>
          <p:nvPr/>
        </p:nvSpPr>
        <p:spPr>
          <a:xfrm>
            <a:off x="2143108" y="714356"/>
            <a:ext cx="4342214" cy="584775"/>
          </a:xfrm>
          <a:prstGeom prst="rect">
            <a:avLst/>
          </a:prstGeom>
        </p:spPr>
        <p:txBody>
          <a:bodyPr wrap="none">
            <a:spAutoFit/>
          </a:bodyPr>
          <a:lstStyle/>
          <a:p>
            <a:r>
              <a:rPr lang="tr-TR" sz="3200" b="1" dirty="0" smtClean="0"/>
              <a:t>TARSUSLU KARA FATMA </a:t>
            </a:r>
            <a:endParaRPr lang="tr-TR" sz="3200"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ntr" presetSubtype="16"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amond(in)">
                                      <p:cBhvr>
                                        <p:cTn id="16"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sz="4000" b="1" dirty="0" smtClean="0"/>
              <a:t>TARSUSLU KARA FATMA </a:t>
            </a:r>
            <a:r>
              <a:rPr lang="tr-TR" sz="4000" b="1" dirty="0" smtClean="0">
                <a:solidFill>
                  <a:srgbClr val="FF0000"/>
                </a:solidFill>
              </a:rPr>
              <a:t>(ADİLE ONBAŞI)</a:t>
            </a:r>
            <a:r>
              <a:rPr lang="tr-TR" sz="4000" b="1" dirty="0" smtClean="0"/>
              <a:t/>
            </a:r>
            <a:br>
              <a:rPr lang="tr-TR" sz="4000" b="1" dirty="0" smtClean="0"/>
            </a:br>
            <a:r>
              <a:rPr lang="tr-TR" sz="4000" b="1" dirty="0" smtClean="0"/>
              <a:t/>
            </a:r>
            <a:br>
              <a:rPr lang="tr-TR" sz="4000" b="1" dirty="0" smtClean="0"/>
            </a:br>
            <a:r>
              <a:rPr lang="tr-TR" sz="4000" b="1" dirty="0" smtClean="0"/>
              <a:t>   Asıl adı Adile olan, Adile hala, Adile Onbaşı diye bilinen kahraman silah arkadaşları arasında “Kara Fatma” olarak anılırdı. 8-10 kişilik milis kuvvetiyle Afyon Savaşı’na katılmış, Tarsus’un kurtarılmasında da büyük yararlılıklar göstermiştir.</a:t>
            </a:r>
            <a:br>
              <a:rPr lang="tr-TR" sz="4000" b="1" dirty="0" smtClean="0"/>
            </a:br>
            <a:endParaRPr lang="tr-TR" sz="4000" b="1" dirty="0" smtClean="0"/>
          </a:p>
          <a:p>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1"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endParaRPr lang="tr-TR" b="1" dirty="0" smtClean="0"/>
          </a:p>
          <a:p>
            <a:r>
              <a:rPr lang="tr-TR" sz="3900" b="1" dirty="0" smtClean="0">
                <a:solidFill>
                  <a:srgbClr val="FF0000"/>
                </a:solidFill>
              </a:rPr>
              <a:t>YİRİK FATMA</a:t>
            </a:r>
            <a:r>
              <a:rPr lang="tr-TR" dirty="0" smtClean="0"/>
              <a:t/>
            </a:r>
            <a:br>
              <a:rPr lang="tr-TR" dirty="0" smtClean="0"/>
            </a:br>
            <a:r>
              <a:rPr lang="tr-TR" dirty="0" smtClean="0"/>
              <a:t/>
            </a:r>
            <a:br>
              <a:rPr lang="tr-TR" dirty="0" smtClean="0"/>
            </a:br>
            <a:r>
              <a:rPr lang="tr-TR" dirty="0" smtClean="0"/>
              <a:t>     </a:t>
            </a:r>
            <a:r>
              <a:rPr lang="tr-TR" sz="4000" dirty="0" smtClean="0"/>
              <a:t>Gaziantep’te Fransızlara karşı verilen savaşta (1920/1921) çete teşkilatına katılmak isteyen Yirik Fatma gelmesini istemeyenlere karşı «Benim kanım, sizinkinden daha mı şirindir?» cevabını vermiş ve çetecilerle birlikte yola çıkmıştı.</a:t>
            </a:r>
            <a:br>
              <a:rPr lang="tr-TR" sz="4000" dirty="0" smtClean="0"/>
            </a:br>
            <a:endParaRPr lang="tr-TR" sz="4000" dirty="0" smtClean="0"/>
          </a:p>
          <a:p>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ayed.jpg"/>
          <p:cNvPicPr>
            <a:picLocks noGrp="1"/>
          </p:cNvPicPr>
          <p:nvPr>
            <p:ph idx="1"/>
          </p:nvPr>
        </p:nvPicPr>
        <p:blipFill>
          <a:blip r:embed="rId2"/>
          <a:stretch>
            <a:fillRect/>
          </a:stretch>
        </p:blipFill>
        <p:spPr>
          <a:xfrm>
            <a:off x="857224" y="571480"/>
            <a:ext cx="7358114" cy="4605357"/>
          </a:xfrm>
          <a:prstGeom prst="rect">
            <a:avLst/>
          </a:prstGeom>
        </p:spPr>
      </p:pic>
      <p:sp>
        <p:nvSpPr>
          <p:cNvPr id="5" name="4 Dikdörtgen"/>
          <p:cNvSpPr/>
          <p:nvPr/>
        </p:nvSpPr>
        <p:spPr>
          <a:xfrm>
            <a:off x="2357422" y="5572140"/>
            <a:ext cx="3429024" cy="707886"/>
          </a:xfrm>
          <a:prstGeom prst="rect">
            <a:avLst/>
          </a:prstGeom>
        </p:spPr>
        <p:txBody>
          <a:bodyPr wrap="square">
            <a:spAutoFit/>
          </a:bodyPr>
          <a:lstStyle/>
          <a:p>
            <a:r>
              <a:rPr lang="tr-TR" sz="4000" b="1" dirty="0" smtClean="0"/>
              <a:t>   Ayşe Hanım</a:t>
            </a:r>
            <a:endParaRPr lang="tr-TR" sz="4000"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5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b="1" dirty="0" smtClean="0">
                <a:solidFill>
                  <a:srgbClr val="FF0000"/>
                </a:solidFill>
              </a:rPr>
              <a:t>İKİ OĞLUNU ŞEHİT VERDİ KENDİ GAZİ OLDU </a:t>
            </a:r>
            <a:r>
              <a:rPr lang="tr-TR" b="1" dirty="0" smtClean="0"/>
              <a:t/>
            </a:r>
            <a:br>
              <a:rPr lang="tr-TR" b="1" dirty="0" smtClean="0"/>
            </a:br>
            <a:r>
              <a:rPr lang="tr-TR" sz="3600" b="1" dirty="0" smtClean="0"/>
              <a:t>Yunanlıların İzmir’e girmesiyle Milli Mücadele saflarında yerini alan Ayşe Hanım, İzmir’in Yunanlıların eline geçmesi üzerine Aydın’a gider. Aydın civarında kahramanca dövüşen Ayşe Hanımın burada büyük oğlu şehit düşer. I. ve II. İnönü Savaşlarına katılan Ayşe Hanım, ikinci oğlunu da bu savaşlarda şehit verir. Sakarya Meydan Muharebesi’ne de katılan Ayşe Hanım, bu savaşta kasığından yaralanır ve tedavi gördükten sonra müfrezesine katılır. </a:t>
            </a:r>
            <a:endParaRPr lang="tr-TR" sz="3600" dirty="0" smtClean="0"/>
          </a:p>
          <a:p>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4 Resim" descr="KA4.jpg"/>
          <p:cNvPicPr>
            <a:picLocks noGrp="1"/>
          </p:cNvPicPr>
          <p:nvPr>
            <p:ph idx="1"/>
          </p:nvPr>
        </p:nvPicPr>
        <p:blipFill>
          <a:blip r:embed="rId2"/>
          <a:stretch>
            <a:fillRect/>
          </a:stretch>
        </p:blipFill>
        <p:spPr>
          <a:xfrm>
            <a:off x="2643174" y="1571612"/>
            <a:ext cx="4000528" cy="4857784"/>
          </a:xfrm>
          <a:prstGeom prst="rect">
            <a:avLst/>
          </a:prstGeom>
        </p:spPr>
      </p:pic>
      <p:sp>
        <p:nvSpPr>
          <p:cNvPr id="5" name="4 Dikdörtgen"/>
          <p:cNvSpPr/>
          <p:nvPr/>
        </p:nvSpPr>
        <p:spPr>
          <a:xfrm>
            <a:off x="2428860" y="714356"/>
            <a:ext cx="4000528" cy="584775"/>
          </a:xfrm>
          <a:prstGeom prst="rect">
            <a:avLst/>
          </a:prstGeom>
        </p:spPr>
        <p:txBody>
          <a:bodyPr wrap="square">
            <a:spAutoFit/>
          </a:bodyPr>
          <a:lstStyle/>
          <a:p>
            <a:r>
              <a:rPr lang="tr-TR" sz="3200" b="1" dirty="0" smtClean="0">
                <a:solidFill>
                  <a:srgbClr val="FF0000"/>
                </a:solidFill>
              </a:rPr>
              <a:t>GÖRDESLİ  MAKBULE </a:t>
            </a:r>
            <a:endParaRPr lang="tr-TR" sz="3200" dirty="0">
              <a:solidFill>
                <a:srgbClr val="FF0000"/>
              </a:solidFill>
            </a:endParaRPr>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4)">
                                      <p:cBhvr>
                                        <p:cTn id="16"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sz="4000" b="1" dirty="0" smtClean="0"/>
              <a:t>Vatan işgal altındadır; Yunanlılar Sakarya Savaşı’nı kaybetmiş, mevzilerine çekilmişlerdir. Gördesli Makbule, kocası ile çete kurarak dağlara çıkar. 17 Mart 1922’de </a:t>
            </a:r>
            <a:r>
              <a:rPr lang="tr-TR" sz="4000" b="1" dirty="0" err="1" smtClean="0"/>
              <a:t>Kocayayla’da</a:t>
            </a:r>
            <a:r>
              <a:rPr lang="tr-TR" sz="4000" b="1" dirty="0" smtClean="0"/>
              <a:t> cereyan eden bir çatışmada Makbule, geri çekilen çete arkadaşlarını kınayarak cesaret verici bir konuşma sonrası düşmana saldırır ve başından aldığı kurşunla şehit düşer. Ama silah arkadaşları düşmanı yenerler</a:t>
            </a:r>
            <a:r>
              <a:rPr lang="tr-TR" b="1" dirty="0" smtClean="0"/>
              <a:t>.</a:t>
            </a:r>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sz="3600" b="1" dirty="0" smtClean="0"/>
              <a:t>Hatice </a:t>
            </a:r>
            <a:r>
              <a:rPr lang="tr-TR" sz="3600" b="1" dirty="0" smtClean="0">
                <a:solidFill>
                  <a:srgbClr val="FF0000"/>
                </a:solidFill>
              </a:rPr>
              <a:t>(Kılavuz</a:t>
            </a:r>
            <a:r>
              <a:rPr lang="tr-TR" sz="3600" b="1" dirty="0" smtClean="0"/>
              <a:t>) Hatun:</a:t>
            </a:r>
            <a:br>
              <a:rPr lang="tr-TR" sz="3600" b="1" dirty="0" smtClean="0"/>
            </a:br>
            <a:r>
              <a:rPr lang="tr-TR" sz="3600" b="1" dirty="0" smtClean="0"/>
              <a:t>Adana Pozantı'da Fransız kuvvetlerine Tekir Yaylasından Mersin'e ulaşacak en kısa yolu yanlış göstererek </a:t>
            </a:r>
          </a:p>
          <a:p>
            <a:pPr>
              <a:buNone/>
            </a:pPr>
            <a:r>
              <a:rPr lang="tr-TR" sz="3600" b="1" dirty="0" smtClean="0"/>
              <a:t>Türk askerinin eline</a:t>
            </a:r>
          </a:p>
          <a:p>
            <a:pPr>
              <a:buNone/>
            </a:pPr>
            <a:r>
              <a:rPr lang="tr-TR" sz="3600" b="1" dirty="0" smtClean="0"/>
              <a:t> düşmelerini sağlamıştır</a:t>
            </a:r>
            <a:endParaRPr lang="tr-TR" sz="3600" dirty="0" smtClean="0"/>
          </a:p>
          <a:p>
            <a:endParaRPr lang="tr-TR" dirty="0"/>
          </a:p>
        </p:txBody>
      </p:sp>
      <p:pic>
        <p:nvPicPr>
          <p:cNvPr id="4" name="3 Resim" descr="Dunya-Emekci-Kadinlar-Gunu-4dd7a52f13945.jpg"/>
          <p:cNvPicPr>
            <a:picLocks noChangeAspect="1"/>
          </p:cNvPicPr>
          <p:nvPr/>
        </p:nvPicPr>
        <p:blipFill>
          <a:blip r:embed="rId2"/>
          <a:stretch>
            <a:fillRect/>
          </a:stretch>
        </p:blipFill>
        <p:spPr>
          <a:xfrm>
            <a:off x="4786282" y="1785926"/>
            <a:ext cx="4357718" cy="5072074"/>
          </a:xfrm>
          <a:prstGeom prst="rect">
            <a:avLst/>
          </a:prstGeom>
        </p:spPr>
      </p:pic>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0"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edge">
                                      <p:cBhvr>
                                        <p:cTn id="3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6 Resim" descr="tayar.jpg"/>
          <p:cNvPicPr>
            <a:picLocks noGrp="1"/>
          </p:cNvPicPr>
          <p:nvPr>
            <p:ph idx="1"/>
          </p:nvPr>
        </p:nvPicPr>
        <p:blipFill>
          <a:blip r:embed="rId2"/>
          <a:stretch>
            <a:fillRect/>
          </a:stretch>
        </p:blipFill>
        <p:spPr>
          <a:xfrm>
            <a:off x="2000232" y="0"/>
            <a:ext cx="5286412" cy="5072074"/>
          </a:xfrm>
          <a:prstGeom prst="rect">
            <a:avLst/>
          </a:prstGeom>
        </p:spPr>
      </p:pic>
      <p:sp>
        <p:nvSpPr>
          <p:cNvPr id="5" name="4 Dikdörtgen"/>
          <p:cNvSpPr/>
          <p:nvPr/>
        </p:nvSpPr>
        <p:spPr>
          <a:xfrm>
            <a:off x="2428860" y="5286388"/>
            <a:ext cx="4010072" cy="707886"/>
          </a:xfrm>
          <a:prstGeom prst="rect">
            <a:avLst/>
          </a:prstGeom>
        </p:spPr>
        <p:txBody>
          <a:bodyPr wrap="square">
            <a:spAutoFit/>
          </a:bodyPr>
          <a:lstStyle/>
          <a:p>
            <a:r>
              <a:rPr lang="tr-TR" sz="4000" b="1" dirty="0" smtClean="0"/>
              <a:t>TAYYAR RAHMİYE </a:t>
            </a:r>
            <a:endParaRPr lang="tr-TR" sz="4000"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b="1" dirty="0" smtClean="0"/>
              <a:t>    </a:t>
            </a:r>
            <a:r>
              <a:rPr lang="tr-TR" sz="4000" b="1" dirty="0" smtClean="0"/>
              <a:t>Adana’nın kadın kahramanlarından </a:t>
            </a:r>
            <a:r>
              <a:rPr lang="tr-TR" sz="4000" b="1" dirty="0" err="1" smtClean="0"/>
              <a:t>Rahmiye</a:t>
            </a:r>
            <a:r>
              <a:rPr lang="tr-TR" sz="4000" b="1" dirty="0" smtClean="0"/>
              <a:t> Hanım da, 9. Tümen’in 1920 yılının Şubat ayında </a:t>
            </a:r>
            <a:r>
              <a:rPr lang="tr-TR" sz="4000" b="1" dirty="0" err="1" smtClean="0"/>
              <a:t>Hasanbeyli</a:t>
            </a:r>
            <a:r>
              <a:rPr lang="tr-TR" sz="4000" b="1" dirty="0" smtClean="0"/>
              <a:t> civarında Fransızlar ile yaptığı muharebeye müfrezesiyle katılır. Muharebe sırasında ateş hattında kalan iki arkadaşını korumak için ileri doğru atıldığından dolayı kendisine "</a:t>
            </a:r>
            <a:r>
              <a:rPr lang="tr-TR" sz="4000" b="1" dirty="0" smtClean="0">
                <a:solidFill>
                  <a:srgbClr val="FF0000"/>
                </a:solidFill>
              </a:rPr>
              <a:t>Tayyar </a:t>
            </a:r>
            <a:r>
              <a:rPr lang="tr-TR" sz="4000" b="1" dirty="0" err="1" smtClean="0">
                <a:solidFill>
                  <a:srgbClr val="FF0000"/>
                </a:solidFill>
              </a:rPr>
              <a:t>Rahmiye</a:t>
            </a:r>
            <a:r>
              <a:rPr lang="tr-TR" sz="4000" b="1" dirty="0" smtClean="0"/>
              <a:t>" lakabı verilir. </a:t>
            </a:r>
            <a:br>
              <a:rPr lang="tr-TR" sz="4000" b="1" dirty="0" smtClean="0"/>
            </a:br>
            <a:endParaRPr lang="tr-TR" sz="4000"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endParaRPr lang="tr-TR" b="1" dirty="0" smtClean="0"/>
          </a:p>
          <a:p>
            <a:r>
              <a:rPr lang="tr-TR" sz="4000" b="1" dirty="0" smtClean="0"/>
              <a:t>Temmuz 1920’de Osmaniye’deki Fransız karargahına yapılan hücumda arkadaşlarının tereddüdünü görünce, "Ben kadın olduğum halde ayakta duruyorum da, siz erkek olduğunuz halde yerde sürünmekten utanmıyor musunuz?" diyerek hücuma geçilmesini sağladığı tarihi kaynaklarda yer almaktadır.</a:t>
            </a:r>
            <a:endParaRPr lang="tr-TR" sz="4000" dirty="0" smtClean="0"/>
          </a:p>
          <a:p>
            <a:endParaRPr lang="tr-TR" dirty="0"/>
          </a:p>
        </p:txBody>
      </p:sp>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639</Words>
  <Application>Microsoft Office PowerPoint</Application>
  <PresentationFormat>Ekran Gösterisi (4:3)</PresentationFormat>
  <Paragraphs>42</Paragraphs>
  <Slides>27</Slides>
  <Notes>0</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Sevgi</dc:creator>
  <cp:lastModifiedBy>lenova</cp:lastModifiedBy>
  <cp:revision>20</cp:revision>
  <dcterms:created xsi:type="dcterms:W3CDTF">2012-03-06T16:04:42Z</dcterms:created>
  <dcterms:modified xsi:type="dcterms:W3CDTF">2018-02-25T09:17:34Z</dcterms:modified>
</cp:coreProperties>
</file>