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3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77552-B6C9-452C-BC46-E42A041A5D1C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18E2E-A72C-4057-86E8-68C9A49A6A4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8E2E-A72C-4057-86E8-68C9A49A6A43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25.02.2018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SIVIL-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00174"/>
            <a:ext cx="8572560" cy="4572000"/>
          </a:xfrm>
          <a:prstGeom prst="rect">
            <a:avLst/>
          </a:prstGeom>
        </p:spPr>
      </p:pic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714348" y="116632"/>
            <a:ext cx="7920880" cy="13235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tr-TR" sz="3600" kern="10" spc="0" dirty="0" smtClean="0">
                <a:ln w="19050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28 ŞUBAT </a:t>
            </a:r>
          </a:p>
          <a:p>
            <a:pPr algn="ctr" rtl="0"/>
            <a:r>
              <a:rPr lang="tr-TR" sz="3600" kern="10" spc="0" dirty="0" smtClean="0">
                <a:ln w="19050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SİVİL SAVUNMA GÜNÜ </a:t>
            </a:r>
            <a:endParaRPr lang="tr-TR" sz="3600" kern="10" spc="0" dirty="0">
              <a:ln w="19050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857224" y="4929198"/>
            <a:ext cx="7848872" cy="136460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tr-TR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BİLGİ YARIŞMASI</a:t>
            </a:r>
            <a:endParaRPr lang="tr-TR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65124" y="620688"/>
            <a:ext cx="8455347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36"/>
              </a:avLst>
            </a:prstTxWarp>
          </a:bodyPr>
          <a:lstStyle/>
          <a:p>
            <a:pPr algn="ctr" rtl="0"/>
            <a:r>
              <a:rPr lang="tr-TR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“Hava saldırısı tehlikesi söz konusu olduğunda.</a:t>
            </a:r>
          </a:p>
          <a:p>
            <a:pPr algn="ctr" rtl="0"/>
            <a:r>
              <a:rPr lang="tr-TR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yükselip alçalan siren sesiyle verilir.</a:t>
            </a:r>
            <a:endParaRPr lang="tr-TR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1926605"/>
            <a:ext cx="8352928" cy="5662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tr-TR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Bu ikaz alarm işareti aşağıdakilerden hangisidir?</a:t>
            </a:r>
            <a:endParaRPr lang="tr-TR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360539"/>
            <a:ext cx="3024336" cy="644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Rounded MT Bold" pitchFamily="34" charset="0"/>
              </a:rPr>
              <a:t>a) Kırmızı Alarm</a:t>
            </a:r>
            <a:endParaRPr lang="tr-TR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51520" y="4437112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b) Sarı Alarm</a:t>
            </a:r>
            <a:endParaRPr lang="tr-TR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572000" y="3356992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Rounded MT Bold" pitchFamily="34" charset="0"/>
              </a:rPr>
              <a:t>c) Beyaz Alarm</a:t>
            </a:r>
            <a:endParaRPr lang="tr-TR" sz="3600" dirty="0">
              <a:latin typeface="Arial Rounded MT Bold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499992" y="4365104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70C0"/>
                </a:solidFill>
                <a:latin typeface="Arial Rounded MT Bold" pitchFamily="34" charset="0"/>
              </a:rPr>
              <a:t>d) Mavi Alarm</a:t>
            </a:r>
            <a:endParaRPr lang="tr-TR" sz="36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7" grpId="0"/>
      <p:bldP spid="1028" grpId="0"/>
      <p:bldP spid="1029" grpId="0"/>
      <p:bldP spid="10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2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65124" y="764704"/>
            <a:ext cx="8455347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36"/>
              </a:avLst>
            </a:prstTxWarp>
          </a:bodyPr>
          <a:lstStyle/>
          <a:p>
            <a:pPr algn="ctr"/>
            <a:r>
              <a:rPr lang="tr-TR" sz="3600" dirty="0" smtClean="0">
                <a:latin typeface="Arial Black" pitchFamily="34" charset="0"/>
              </a:rPr>
              <a:t>“</a:t>
            </a:r>
            <a:r>
              <a:rPr lang="tr-TR" sz="3600" b="1" dirty="0" smtClean="0">
                <a:solidFill>
                  <a:srgbClr val="FFFF00"/>
                </a:solidFill>
                <a:latin typeface="Arial Black" pitchFamily="34" charset="0"/>
              </a:rPr>
              <a:t>Tehlike geçti</a:t>
            </a:r>
            <a:r>
              <a:rPr lang="tr-TR" sz="3600" dirty="0" smtClean="0">
                <a:latin typeface="Arial Black" pitchFamily="34" charset="0"/>
              </a:rPr>
              <a:t>” </a:t>
            </a:r>
          </a:p>
          <a:p>
            <a:pPr algn="ctr"/>
            <a:r>
              <a:rPr lang="tr-TR" sz="3600" dirty="0" smtClean="0">
                <a:latin typeface="Arial Black" pitchFamily="34" charset="0"/>
              </a:rPr>
              <a:t>anlamını taşıyan ikaz alarm işareti aşağıdakilerden hangisidir?</a:t>
            </a:r>
            <a:r>
              <a:rPr lang="tr-TR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itchFamily="34" charset="0"/>
              </a:rPr>
              <a:t>.</a:t>
            </a:r>
            <a:endParaRPr lang="tr-TR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360539"/>
            <a:ext cx="3024336" cy="644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Rounded MT Bold" pitchFamily="34" charset="0"/>
              </a:rPr>
              <a:t>a) Kırmızı Alarm</a:t>
            </a:r>
            <a:endParaRPr lang="tr-TR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51520" y="4437112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b) Sarı Alarm</a:t>
            </a:r>
            <a:endParaRPr lang="tr-TR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572000" y="3356992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Rounded MT Bold" pitchFamily="34" charset="0"/>
              </a:rPr>
              <a:t>c) Beyaz Alarm</a:t>
            </a:r>
            <a:endParaRPr lang="tr-TR" sz="3600" dirty="0">
              <a:latin typeface="Arial Rounded MT Bold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499992" y="4365104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70C0"/>
                </a:solidFill>
                <a:latin typeface="Arial Rounded MT Bold" pitchFamily="34" charset="0"/>
              </a:rPr>
              <a:t>d) Mavi Alarm</a:t>
            </a:r>
            <a:endParaRPr lang="tr-TR" sz="36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7" grpId="0"/>
      <p:bldP spid="102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3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65124" y="476672"/>
            <a:ext cx="8455347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36"/>
              </a:avLst>
            </a:prstTxWarp>
          </a:bodyPr>
          <a:lstStyle/>
          <a:p>
            <a:pPr algn="ctr"/>
            <a:r>
              <a:rPr lang="tr-TR" sz="3600" dirty="0" smtClean="0">
                <a:latin typeface="Arial Black" pitchFamily="34" charset="0"/>
              </a:rPr>
              <a:t>“Radyoaktif serpinti, Kimyasal saldırı var” </a:t>
            </a:r>
            <a:endParaRPr lang="tr-TR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itchFamily="34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1556793"/>
            <a:ext cx="8352928" cy="9361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anlamını taşıyan ikaz alarmı çaldığında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aşağıdakilerden hangisini yapmalıyız?</a:t>
            </a:r>
            <a:endParaRPr lang="tr-TR" sz="3600" kern="10" spc="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85720" y="3068390"/>
            <a:ext cx="4500594" cy="10749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Black" pitchFamily="34" charset="0"/>
              </a:rPr>
              <a:t>a) Sığınakları gözden geçirmeliyiz.</a:t>
            </a:r>
            <a:endParaRPr lang="tr-TR" sz="3600" dirty="0">
              <a:solidFill>
                <a:schemeClr val="bg2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85720" y="4214818"/>
            <a:ext cx="4357718" cy="24288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b) Vücudumuzun açık </a:t>
            </a:r>
          </a:p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bölümlerini kapatmalıyız.</a:t>
            </a:r>
          </a:p>
          <a:p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5220072" y="2926654"/>
            <a:ext cx="3744416" cy="12167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b="1" dirty="0" smtClean="0">
                <a:latin typeface="Arial Black" pitchFamily="34" charset="0"/>
              </a:rPr>
              <a:t>c) Araçtan inip beklemeliyiz. </a:t>
            </a:r>
            <a:endParaRPr lang="tr-TR" sz="3600" b="1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5143504" y="4632616"/>
            <a:ext cx="3744416" cy="1153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b="1" dirty="0" smtClean="0">
                <a:solidFill>
                  <a:srgbClr val="FFC000"/>
                </a:solidFill>
                <a:latin typeface="Arial Black" pitchFamily="34" charset="0"/>
              </a:rPr>
              <a:t>d) Lambaları söndürüp beklemeliyiz.</a:t>
            </a:r>
            <a:endParaRPr lang="tr-TR" sz="36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7" grpId="0"/>
      <p:bldP spid="1028" grpId="0"/>
      <p:bldP spid="1029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4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23528" y="500042"/>
            <a:ext cx="8352928" cy="23574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Hangi yaş grubundakiler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Sivil Savunmanın doğal üyesidir?</a:t>
            </a:r>
            <a:endParaRPr lang="tr-TR" sz="3600" kern="10" spc="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467544" y="3212977"/>
            <a:ext cx="3024336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Rounded MT Bold" pitchFamily="34" charset="0"/>
              </a:rPr>
              <a:t>a) 20 – 40 yaş arası </a:t>
            </a:r>
            <a:endParaRPr lang="tr-TR" sz="3600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67544" y="4365104"/>
            <a:ext cx="3024336" cy="7200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Rounded MT Bold" pitchFamily="34" charset="0"/>
              </a:rPr>
              <a:t>b) 15 – 50 yaş arası</a:t>
            </a:r>
            <a:endParaRPr lang="tr-TR" sz="3600" dirty="0">
              <a:latin typeface="Arial Rounded MT Bold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932040" y="3356992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Rounded MT Bold" pitchFamily="34" charset="0"/>
              </a:rPr>
              <a:t>c) 15 – 65 yaş arası</a:t>
            </a:r>
            <a:endParaRPr lang="tr-TR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932040" y="4365104"/>
            <a:ext cx="302433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d) 20 – 65 yaş arası</a:t>
            </a:r>
            <a:endParaRPr lang="tr-TR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5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785794"/>
            <a:ext cx="8280920" cy="29289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İkaz alarm işaretleri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Kaç dakikalık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siren sesi ile duyurulur?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1036768" y="4062822"/>
            <a:ext cx="2392224" cy="6423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>
              <a:buAutoNum type="alphaLcParenR"/>
            </a:pPr>
            <a:r>
              <a:rPr lang="tr-TR" sz="3600" dirty="0" smtClean="0">
                <a:latin typeface="Arial Black" pitchFamily="34" charset="0"/>
              </a:rPr>
              <a:t>2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1037338" y="5277268"/>
            <a:ext cx="2320216" cy="652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b) 3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857752" y="4062822"/>
            <a:ext cx="2500330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latin typeface="Arial Black" pitchFamily="34" charset="0"/>
              </a:rPr>
              <a:t>c) 4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860032" y="5209250"/>
            <a:ext cx="2498050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  <a:cs typeface="Aharoni" pitchFamily="2" charset="-79"/>
              </a:rPr>
              <a:t>d) 5</a:t>
            </a:r>
            <a:endParaRPr lang="tr-TR" sz="3600" dirty="0"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6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428604"/>
            <a:ext cx="8280920" cy="26432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3 dakika süre ile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kesik kesik siren sesi ile bildirilen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ikaz alarm işareti aşağıdakilerden hangisidir?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9" name="WordArt 5"/>
          <p:cNvSpPr>
            <a:spLocks noChangeArrowheads="1" noChangeShapeType="1" noTextEdit="1"/>
          </p:cNvSpPr>
          <p:nvPr/>
        </p:nvSpPr>
        <p:spPr bwMode="auto">
          <a:xfrm>
            <a:off x="928662" y="3138117"/>
            <a:ext cx="3024336" cy="136245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Rounded MT Bold" pitchFamily="34" charset="0"/>
              </a:rPr>
              <a:t>a) Kırmızı Alarm</a:t>
            </a:r>
            <a:endParaRPr lang="tr-TR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1" name="WordArt 5"/>
          <p:cNvSpPr>
            <a:spLocks noChangeArrowheads="1" noChangeShapeType="1" noTextEdit="1"/>
          </p:cNvSpPr>
          <p:nvPr/>
        </p:nvSpPr>
        <p:spPr bwMode="auto">
          <a:xfrm>
            <a:off x="928662" y="4929198"/>
            <a:ext cx="3024336" cy="13710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b) Sarı Alarm</a:t>
            </a:r>
            <a:endParaRPr lang="tr-TR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4" name="WordArt 5"/>
          <p:cNvSpPr>
            <a:spLocks noChangeArrowheads="1" noChangeShapeType="1" noTextEdit="1"/>
          </p:cNvSpPr>
          <p:nvPr/>
        </p:nvSpPr>
        <p:spPr bwMode="auto">
          <a:xfrm>
            <a:off x="5191002" y="3214686"/>
            <a:ext cx="3024336" cy="1148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Rounded MT Bold" pitchFamily="34" charset="0"/>
              </a:rPr>
              <a:t>c) Radyoaktif serpinti</a:t>
            </a:r>
            <a:endParaRPr lang="tr-TR" sz="3600" dirty="0">
              <a:latin typeface="Arial Rounded MT Bold" pitchFamily="34" charset="0"/>
            </a:endParaRPr>
          </a:p>
        </p:txBody>
      </p:sp>
      <p:sp>
        <p:nvSpPr>
          <p:cNvPr id="15" name="WordArt 5"/>
          <p:cNvSpPr>
            <a:spLocks noChangeArrowheads="1" noChangeShapeType="1" noTextEdit="1"/>
          </p:cNvSpPr>
          <p:nvPr/>
        </p:nvSpPr>
        <p:spPr bwMode="auto">
          <a:xfrm>
            <a:off x="5177134" y="4773212"/>
            <a:ext cx="3024336" cy="1370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70C0"/>
                </a:solidFill>
                <a:latin typeface="Arial Rounded MT Bold" pitchFamily="34" charset="0"/>
              </a:rPr>
              <a:t>d) Kimyasal savaş</a:t>
            </a:r>
            <a:endParaRPr lang="tr-TR" sz="36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9" grpId="0"/>
      <p:bldP spid="11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7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28596" y="642919"/>
            <a:ext cx="8352928" cy="26432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b="1" dirty="0" smtClean="0">
                <a:solidFill>
                  <a:srgbClr val="FFFF00"/>
                </a:solidFill>
                <a:latin typeface="Arial Black" pitchFamily="34" charset="0"/>
              </a:rPr>
              <a:t>Sivil Savunma Genel Müdürlüğü’nün kapatılmasıyla </a:t>
            </a:r>
          </a:p>
          <a:p>
            <a:pPr algn="ctr"/>
            <a:r>
              <a:rPr lang="tr-TR" sz="3600" b="1" dirty="0" smtClean="0">
                <a:solidFill>
                  <a:srgbClr val="FFFF00"/>
                </a:solidFill>
                <a:latin typeface="Arial Black" pitchFamily="34" charset="0"/>
              </a:rPr>
              <a:t>ülkemizdeki Sivil Savunma hizmetlerini </a:t>
            </a:r>
          </a:p>
          <a:p>
            <a:pPr algn="ctr"/>
            <a:r>
              <a:rPr lang="tr-TR" sz="3600" b="1" dirty="0" smtClean="0">
                <a:solidFill>
                  <a:srgbClr val="FFFF00"/>
                </a:solidFill>
                <a:latin typeface="Arial Black" pitchFamily="34" charset="0"/>
              </a:rPr>
              <a:t>aşağıdakilerden hangisi yürütmeye başlamıştır?</a:t>
            </a:r>
            <a:endParaRPr lang="tr-TR" sz="3600" b="1" kern="10" spc="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356776" y="3565606"/>
            <a:ext cx="3240360" cy="8561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a) İç İşleri Bakanlığı</a:t>
            </a:r>
            <a:r>
              <a:rPr lang="tr-TR" sz="3600" dirty="0" smtClean="0">
                <a:solidFill>
                  <a:srgbClr val="00FF00"/>
                </a:solidFill>
              </a:rPr>
              <a:t>.</a:t>
            </a:r>
            <a:endParaRPr lang="tr-TR" sz="3600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356776" y="5281828"/>
            <a:ext cx="3024336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b) AKUT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139570" y="5067514"/>
            <a:ext cx="4752528" cy="12190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Afet ve Acil Durum </a:t>
            </a:r>
          </a:p>
          <a:p>
            <a:r>
              <a:rPr lang="tr-TR" sz="3600" dirty="0" smtClean="0">
                <a:latin typeface="Arial Black" pitchFamily="34" charset="0"/>
              </a:rPr>
              <a:t>Yönetimi Başkanlığı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177190" y="3422730"/>
            <a:ext cx="4752528" cy="12921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c) Türkiye Acil Durum Yönetimi </a:t>
            </a:r>
          </a:p>
          <a:p>
            <a:pPr algn="ctr"/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Genel Müdürlüğü.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8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577204"/>
            <a:ext cx="8352928" cy="27089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Yanardağların lav püskürtmeleri sırasında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meydana gelen sarsıntılar sonucunda oluşan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 çeşidi hangisidir?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853068"/>
            <a:ext cx="3384376" cy="10046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a) Volkanik Depremler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51520" y="5130972"/>
            <a:ext cx="3024336" cy="10841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b) Tektonik Depremler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6016" y="3995944"/>
            <a:ext cx="3744416" cy="8618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c) Çöküntü Depremler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716016" y="5202410"/>
            <a:ext cx="4176464" cy="9406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12 Şiddetindeki Depremler</a:t>
            </a:r>
            <a:endParaRPr lang="tr-TR" sz="3600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9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365146"/>
            <a:ext cx="8352928" cy="29924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Aşağıdakilerden hangisi </a:t>
            </a:r>
          </a:p>
          <a:p>
            <a:pPr algn="ctr"/>
            <a:r>
              <a:rPr lang="tr-T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deprem sonrasında yapılması gerekenlerdendir?</a:t>
            </a:r>
            <a:endParaRPr lang="tr-T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429000"/>
            <a:ext cx="3384376" cy="12053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 algn="ctr">
              <a:buAutoNum type="alphaLcParenR"/>
            </a:pPr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İlk Yardım çantası </a:t>
            </a:r>
          </a:p>
          <a:p>
            <a:pPr marL="742950" indent="-742950" algn="ctr"/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 hazırlanmalıdır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395536" y="5143512"/>
            <a:ext cx="3024336" cy="12858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b) Deprem tahliye </a:t>
            </a:r>
          </a:p>
          <a:p>
            <a:r>
              <a:rPr lang="tr-TR" sz="3600" dirty="0" smtClean="0">
                <a:latin typeface="Arial Black" pitchFamily="34" charset="0"/>
              </a:rPr>
              <a:t>Planı uygulanmalıdır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6016" y="3500438"/>
            <a:ext cx="3744416" cy="10618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c) Deprem tahliye </a:t>
            </a:r>
          </a:p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planı hazırlanmalıdır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716016" y="5143512"/>
            <a:ext cx="4176464" cy="11418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d) Okul tahliye </a:t>
            </a:r>
          </a:p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planı oluşturulmalıdır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10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357166"/>
            <a:ext cx="8352928" cy="32147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 nedeniyle meydana gelen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 dev dalgaların oluşturduğu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doğal afet aşağıdakilerden hangisidir?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500034" y="3638754"/>
            <a:ext cx="3240360" cy="9332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a) Heyelan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547532" y="5059534"/>
            <a:ext cx="3024336" cy="1226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b) </a:t>
            </a:r>
            <a:r>
              <a:rPr lang="tr-TR" sz="3600" dirty="0" err="1" smtClean="0">
                <a:latin typeface="Arial Black" pitchFamily="34" charset="0"/>
              </a:rPr>
              <a:t>Tsunami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4876" y="3643314"/>
            <a:ext cx="2088232" cy="8618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c) Çığ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396064" y="5060674"/>
            <a:ext cx="4176464" cy="11544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d) Volkanik Deprem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11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548680"/>
            <a:ext cx="8352928" cy="18722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/>
              <a:t>“</a:t>
            </a:r>
            <a:r>
              <a:rPr lang="tr-TR" sz="3600" dirty="0" smtClean="0">
                <a:solidFill>
                  <a:srgbClr val="FFFF00"/>
                </a:solidFill>
              </a:rPr>
              <a:t>NBC</a:t>
            </a:r>
            <a:r>
              <a:rPr lang="tr-TR" sz="3600" dirty="0" smtClean="0"/>
              <a:t>” </a:t>
            </a:r>
            <a:r>
              <a:rPr lang="tr-TR" sz="3600" dirty="0" err="1" smtClean="0"/>
              <a:t>nin</a:t>
            </a:r>
            <a:r>
              <a:rPr lang="tr-TR" sz="3600" dirty="0" smtClean="0"/>
              <a:t> </a:t>
            </a:r>
          </a:p>
          <a:p>
            <a:pPr algn="ctr"/>
            <a:r>
              <a:rPr lang="tr-TR" sz="3600" dirty="0" smtClean="0"/>
              <a:t>anlamı nedir?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2857496"/>
            <a:ext cx="4034728" cy="11475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a) Nükleer Biyolojik Cephane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714876" y="2851796"/>
            <a:ext cx="4000528" cy="12201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c) Nükleer Biyolojik Kimyasal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214282" y="4281126"/>
            <a:ext cx="4032448" cy="14338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b) Nedeni Bilinmeyen Cinayet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644008" y="4214818"/>
            <a:ext cx="4176464" cy="14287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Uluslararası Sivil Savunma Örgütü</a:t>
            </a:r>
            <a:endParaRPr lang="tr-TR" sz="36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12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62476" y="722360"/>
            <a:ext cx="8352928" cy="25637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İkinci Dünya Savaşı sırasında ABD’nin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 atom bombası attığı ve binlerce kişinin öldüğü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iki kent aşağıdakilerden hangisidir?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465834" y="3495878"/>
            <a:ext cx="3748976" cy="11475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a) Bağdat – Bahreyn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85720" y="4917798"/>
            <a:ext cx="3857652" cy="12972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b) İstanbul – Ankara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4876" y="5000636"/>
            <a:ext cx="4032448" cy="12195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Hiroşima - Nagazaki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643438" y="3495308"/>
            <a:ext cx="4104456" cy="107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c) Yokohama – Tokyo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13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57158" y="722360"/>
            <a:ext cx="8352928" cy="2420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Kayseri, kaçıncı derece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 bölgesinde yer almaktadır?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429000"/>
            <a:ext cx="3463224" cy="1145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>
              <a:buAutoNum type="alphaLcParenR"/>
            </a:pPr>
            <a:r>
              <a:rPr lang="tr-TR" sz="3600" dirty="0" smtClean="0">
                <a:latin typeface="Arial Black" pitchFamily="34" charset="0"/>
              </a:rPr>
              <a:t>1. derece</a:t>
            </a: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357158" y="4989236"/>
            <a:ext cx="3429024" cy="12258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b)  2. derece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6016" y="3500438"/>
            <a:ext cx="3570760" cy="107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c) 3. derece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716016" y="5006336"/>
            <a:ext cx="3642198" cy="10658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4. derece</a:t>
            </a:r>
            <a:endParaRPr lang="tr-TR" sz="36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14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428604"/>
            <a:ext cx="8352928" cy="278608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Bir depremin insanlar tarafından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 hissedilebilmesi için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en az kaç şiddetinde olması gerekir?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423300"/>
            <a:ext cx="3384376" cy="11487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/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a) 1 Şiddetinde</a:t>
            </a: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28596" y="4994936"/>
            <a:ext cx="3357586" cy="12915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b) 2 Şiddetinde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6016" y="3423300"/>
            <a:ext cx="4032448" cy="107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c) 3 Şiddetinde</a:t>
            </a: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643438" y="4853770"/>
            <a:ext cx="4176464" cy="12898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d) 12 Şiddetinde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15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142852"/>
            <a:ext cx="8352928" cy="28575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“Kandilli Rasathanesi ve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 Araştırma Üssü”</a:t>
            </a:r>
          </a:p>
          <a:p>
            <a:pPr algn="ctr"/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 hangi kuruma bağlı olarak çalışmaktadır?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14282" y="5066944"/>
            <a:ext cx="3786214" cy="15053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b) Cumhurbaşkanlığı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714876" y="4857760"/>
            <a:ext cx="3929090" cy="15001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d) Boğaziçi Üniversitesi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6016" y="3138118"/>
            <a:ext cx="4032448" cy="12910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c) Milli Savunma Bakanlığı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214282" y="2923804"/>
            <a:ext cx="4176464" cy="15053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>
              <a:buAutoNum type="alphaLcParenR"/>
            </a:pPr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Sivil Savunma </a:t>
            </a:r>
          </a:p>
          <a:p>
            <a:pPr marL="742950" indent="-742950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Genel Müdürlüğü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16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23528" y="428604"/>
            <a:ext cx="8352928" cy="243972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Aşağıdakilerden hangisi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depremden önce yapılmalıdır?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069530"/>
            <a:ext cx="3891852" cy="1431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>
              <a:buAutoNum type="alphaLcParenR"/>
            </a:pPr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Elektrik, gaz </a:t>
            </a:r>
          </a:p>
          <a:p>
            <a:pPr marL="742950" indent="-742950"/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vanaları kapatılmalı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251520" y="4719444"/>
            <a:ext cx="4106166" cy="17813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b) Gaz elektrik vanaları </a:t>
            </a:r>
          </a:p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otomatik hale getirilmeli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572000" y="2928934"/>
            <a:ext cx="4104456" cy="15001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c) Kesinlikle asansör </a:t>
            </a:r>
          </a:p>
          <a:p>
            <a:pPr algn="r"/>
            <a:r>
              <a:rPr lang="tr-TR" sz="3600" dirty="0" smtClean="0">
                <a:latin typeface="Arial Black" pitchFamily="34" charset="0"/>
              </a:rPr>
              <a:t> kullanılmamalı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825832" y="5072074"/>
            <a:ext cx="4032448" cy="11532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d) Soba ve ısıtıcılar söndürülmeli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17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65124" y="404664"/>
            <a:ext cx="8455347" cy="20162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549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İkaz – Alarm işaretlerinden hangisi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siren sesi kullanılmadan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radyo ve TV aracılığıyla duyurulur?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428596" y="3429001"/>
            <a:ext cx="3320348" cy="12858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Rounded MT Bold" pitchFamily="34" charset="0"/>
              </a:rPr>
              <a:t>a) Kırmızı Alarm</a:t>
            </a:r>
            <a:endParaRPr lang="tr-TR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65834" y="5008616"/>
            <a:ext cx="3320348" cy="12064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Rounded MT Bold" pitchFamily="34" charset="0"/>
              </a:rPr>
              <a:t>b) Sarı Alarm</a:t>
            </a:r>
            <a:endParaRPr lang="tr-TR" sz="36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929190" y="3356992"/>
            <a:ext cx="3143272" cy="12150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Rounded MT Bold" pitchFamily="34" charset="0"/>
              </a:rPr>
              <a:t>c) Beyaz Alarm</a:t>
            </a:r>
            <a:endParaRPr lang="tr-TR" sz="3600" dirty="0">
              <a:latin typeface="Arial Rounded MT Bold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714306" y="5072074"/>
            <a:ext cx="3286718" cy="11355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70C0"/>
                </a:solidFill>
                <a:latin typeface="Arial Rounded MT Bold" pitchFamily="34" charset="0"/>
              </a:rPr>
              <a:t>d) Mavi Alarm</a:t>
            </a:r>
            <a:endParaRPr lang="tr-TR" sz="36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7" grpId="0"/>
      <p:bldP spid="1029" grpId="0"/>
      <p:bldP spid="10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18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23528" y="500042"/>
            <a:ext cx="8352928" cy="30003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Aşağıdakilerden hangisi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sivil savunmanın özelliklerinden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biri değildir?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394396" y="3571877"/>
            <a:ext cx="3677538" cy="12904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742950" indent="-742950"/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a) silahsız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466404" y="5078344"/>
            <a:ext cx="3605530" cy="14939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b) koruyucu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714876" y="3571876"/>
            <a:ext cx="3857652" cy="12184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c) yapıcı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786884" y="5150352"/>
            <a:ext cx="3928520" cy="135048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kurtarıcı</a:t>
            </a:r>
            <a:endParaRPr lang="tr-TR" sz="3600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19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23528" y="428604"/>
            <a:ext cx="8352928" cy="25003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Aşağıdakilerden hangisi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deprem çantası malzemelerinden değildir?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322958" y="2995812"/>
            <a:ext cx="3177472" cy="12190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a) İlaç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322958" y="5078914"/>
            <a:ext cx="3177472" cy="14933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b) çakı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572000" y="2786058"/>
            <a:ext cx="4000528" cy="20002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c) enerji verici </a:t>
            </a:r>
          </a:p>
          <a:p>
            <a:pPr algn="ctr"/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yiyecek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429124" y="5143512"/>
            <a:ext cx="4286280" cy="12858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d) eldiven</a:t>
            </a:r>
            <a:endParaRPr lang="tr-TR" sz="36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88640"/>
            <a:ext cx="127054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SORU 20</a:t>
            </a:r>
            <a:endParaRPr lang="tr-TR" sz="1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323528" y="214290"/>
            <a:ext cx="8352928" cy="27146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İlkyardım </a:t>
            </a:r>
          </a:p>
          <a:p>
            <a:pPr algn="ctr"/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nerede uygulanmaya başlanmalıdır?</a:t>
            </a: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251520" y="3424440"/>
            <a:ext cx="3606100" cy="11475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Arial Black" pitchFamily="34" charset="0"/>
              </a:rPr>
              <a:t>a) Ambulansta</a:t>
            </a:r>
            <a:endParaRPr lang="tr-TR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>
            <a:off x="323528" y="4578278"/>
            <a:ext cx="3748406" cy="19225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b) En yakın </a:t>
            </a:r>
          </a:p>
          <a:p>
            <a:r>
              <a:rPr lang="tr-TR" sz="3600" dirty="0" smtClean="0">
                <a:solidFill>
                  <a:srgbClr val="00FF00"/>
                </a:solidFill>
                <a:latin typeface="Arial Black" pitchFamily="34" charset="0"/>
              </a:rPr>
              <a:t>sağlık kuruluşunda</a:t>
            </a:r>
            <a:endParaRPr lang="tr-TR" sz="3600" dirty="0">
              <a:solidFill>
                <a:srgbClr val="00FF00"/>
              </a:solidFill>
              <a:latin typeface="Arial Black" pitchFamily="34" charset="0"/>
            </a:endParaRP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4572000" y="3353002"/>
            <a:ext cx="3857652" cy="11475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latin typeface="Arial Black" pitchFamily="34" charset="0"/>
              </a:rPr>
              <a:t>c) Acil Serviste</a:t>
            </a:r>
            <a:endParaRPr lang="tr-TR" sz="3600" dirty="0">
              <a:latin typeface="Arial Black" pitchFamily="34" charset="0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4572000" y="5061244"/>
            <a:ext cx="3672408" cy="12967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tr-TR" sz="3600" dirty="0" smtClean="0">
                <a:solidFill>
                  <a:srgbClr val="FFFF00"/>
                </a:solidFill>
                <a:latin typeface="Arial Black" pitchFamily="34" charset="0"/>
              </a:rPr>
              <a:t>d) Olay yerinde</a:t>
            </a:r>
            <a:endParaRPr lang="tr-TR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8" grpId="0"/>
      <p:bldP spid="1029" grpId="0"/>
      <p:bldP spid="10" grpId="0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389</TotalTime>
  <Words>666</Words>
  <Application>Microsoft Office PowerPoint</Application>
  <PresentationFormat>Ekran Gösterisi (4:3)</PresentationFormat>
  <Paragraphs>188</Paragraphs>
  <Slides>21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Akış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lenova</cp:lastModifiedBy>
  <cp:revision>56</cp:revision>
  <dcterms:created xsi:type="dcterms:W3CDTF">2011-02-20T06:50:14Z</dcterms:created>
  <dcterms:modified xsi:type="dcterms:W3CDTF">2018-02-25T20:01:18Z</dcterms:modified>
</cp:coreProperties>
</file>